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48"/>
  </p:notesMasterIdLst>
  <p:sldIdLst>
    <p:sldId id="256" r:id="rId2"/>
    <p:sldId id="287" r:id="rId3"/>
    <p:sldId id="288" r:id="rId4"/>
    <p:sldId id="289" r:id="rId5"/>
    <p:sldId id="290" r:id="rId6"/>
    <p:sldId id="291" r:id="rId7"/>
    <p:sldId id="257" r:id="rId8"/>
    <p:sldId id="258" r:id="rId9"/>
    <p:sldId id="259" r:id="rId10"/>
    <p:sldId id="293" r:id="rId11"/>
    <p:sldId id="294" r:id="rId12"/>
    <p:sldId id="295" r:id="rId13"/>
    <p:sldId id="296" r:id="rId14"/>
    <p:sldId id="297" r:id="rId15"/>
    <p:sldId id="269" r:id="rId16"/>
    <p:sldId id="270" r:id="rId17"/>
    <p:sldId id="272" r:id="rId18"/>
    <p:sldId id="273" r:id="rId19"/>
    <p:sldId id="274" r:id="rId20"/>
    <p:sldId id="276" r:id="rId21"/>
    <p:sldId id="277" r:id="rId22"/>
    <p:sldId id="278" r:id="rId23"/>
    <p:sldId id="279" r:id="rId24"/>
    <p:sldId id="280" r:id="rId25"/>
    <p:sldId id="281" r:id="rId26"/>
    <p:sldId id="284" r:id="rId27"/>
    <p:sldId id="282" r:id="rId28"/>
    <p:sldId id="283" r:id="rId29"/>
    <p:sldId id="302" r:id="rId30"/>
    <p:sldId id="303" r:id="rId31"/>
    <p:sldId id="261" r:id="rId32"/>
    <p:sldId id="262" r:id="rId33"/>
    <p:sldId id="263" r:id="rId34"/>
    <p:sldId id="264" r:id="rId35"/>
    <p:sldId id="265" r:id="rId36"/>
    <p:sldId id="266" r:id="rId37"/>
    <p:sldId id="267" r:id="rId38"/>
    <p:sldId id="300" r:id="rId39"/>
    <p:sldId id="301" r:id="rId40"/>
    <p:sldId id="268" r:id="rId41"/>
    <p:sldId id="285" r:id="rId42"/>
    <p:sldId id="286" r:id="rId43"/>
    <p:sldId id="298" r:id="rId44"/>
    <p:sldId id="304" r:id="rId45"/>
    <p:sldId id="299" r:id="rId46"/>
    <p:sldId id="292"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4AB02A-AD6A-41D1-914F-A126BA0B560C}" type="datetimeFigureOut">
              <a:rPr lang="en-IN" smtClean="0"/>
              <a:t>16-06-2018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99AB8-EA20-4EB1-8902-392E829F290E}" type="slidenum">
              <a:rPr lang="en-IN" smtClean="0"/>
              <a:t>‹#›</a:t>
            </a:fld>
            <a:endParaRPr lang="en-IN"/>
          </a:p>
        </p:txBody>
      </p:sp>
    </p:spTree>
    <p:extLst>
      <p:ext uri="{BB962C8B-B14F-4D97-AF65-F5344CB8AC3E}">
        <p14:creationId xmlns:p14="http://schemas.microsoft.com/office/powerpoint/2010/main" val="4033389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Global Topology and coordination </a:t>
            </a:r>
          </a:p>
          <a:p>
            <a:r>
              <a:rPr lang="en-IN" dirty="0"/>
              <a:t>Encoding coefficients</a:t>
            </a:r>
          </a:p>
        </p:txBody>
      </p:sp>
      <p:sp>
        <p:nvSpPr>
          <p:cNvPr id="4" name="Slide Number Placeholder 3"/>
          <p:cNvSpPr>
            <a:spLocks noGrp="1"/>
          </p:cNvSpPr>
          <p:nvPr>
            <p:ph type="sldNum" sz="quarter" idx="10"/>
          </p:nvPr>
        </p:nvSpPr>
        <p:spPr/>
        <p:txBody>
          <a:bodyPr/>
          <a:lstStyle/>
          <a:p>
            <a:fld id="{A0499AB8-EA20-4EB1-8902-392E829F290E}" type="slidenum">
              <a:rPr lang="en-IN" smtClean="0"/>
              <a:t>16</a:t>
            </a:fld>
            <a:endParaRPr lang="en-IN"/>
          </a:p>
        </p:txBody>
      </p:sp>
    </p:spTree>
    <p:extLst>
      <p:ext uri="{BB962C8B-B14F-4D97-AF65-F5344CB8AC3E}">
        <p14:creationId xmlns:p14="http://schemas.microsoft.com/office/powerpoint/2010/main" val="126070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4DB310-81DB-418D-95DD-8DB021A55889}" type="datetimeFigureOut">
              <a:rPr lang="en-IN" smtClean="0"/>
              <a:t>16-06-2018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3987166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4227866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1682476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216368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297157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B4DB310-81DB-418D-95DD-8DB021A55889}" type="datetimeFigureOut">
              <a:rPr lang="en-IN" smtClean="0"/>
              <a:t>16-06-2018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6439861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B4DB310-81DB-418D-95DD-8DB021A55889}" type="datetimeFigureOut">
              <a:rPr lang="en-IN" smtClean="0"/>
              <a:t>16-06-2018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1179302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4DB310-81DB-418D-95DD-8DB021A55889}" type="datetimeFigureOut">
              <a:rPr lang="en-IN" smtClean="0"/>
              <a:t>16-06-2018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38681800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4DB310-81DB-418D-95DD-8DB021A55889}" type="datetimeFigureOut">
              <a:rPr lang="en-IN" smtClean="0"/>
              <a:t>16-06-2018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397454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4DB310-81DB-418D-95DD-8DB021A55889}" type="datetimeFigureOut">
              <a:rPr lang="en-IN" smtClean="0"/>
              <a:t>16-06-2018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3446705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4DB310-81DB-418D-95DD-8DB021A55889}" type="datetimeFigureOut">
              <a:rPr lang="en-IN" smtClean="0"/>
              <a:t>16-06-2018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431912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1214082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4DB310-81DB-418D-95DD-8DB021A55889}" type="datetimeFigureOut">
              <a:rPr lang="en-IN" smtClean="0"/>
              <a:t>16-06-2018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342522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4DB310-81DB-418D-95DD-8DB021A55889}" type="datetimeFigureOut">
              <a:rPr lang="en-IN" smtClean="0"/>
              <a:t>16-06-2018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276667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4DB310-81DB-418D-95DD-8DB021A55889}" type="datetimeFigureOut">
              <a:rPr lang="en-IN" smtClean="0"/>
              <a:t>16-06-2018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26748032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2030875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4DB310-81DB-418D-95DD-8DB021A55889}" type="datetimeFigureOut">
              <a:rPr lang="en-IN" smtClean="0"/>
              <a:t>16-06-2018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13BAF55-0281-4C75-852C-4D90A5F82147}" type="slidenum">
              <a:rPr lang="en-IN" smtClean="0"/>
              <a:t>‹#›</a:t>
            </a:fld>
            <a:endParaRPr lang="en-IN"/>
          </a:p>
        </p:txBody>
      </p:sp>
    </p:spTree>
    <p:extLst>
      <p:ext uri="{BB962C8B-B14F-4D97-AF65-F5344CB8AC3E}">
        <p14:creationId xmlns:p14="http://schemas.microsoft.com/office/powerpoint/2010/main" val="4932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B4DB310-81DB-418D-95DD-8DB021A55889}" type="datetimeFigureOut">
              <a:rPr lang="en-IN" smtClean="0"/>
              <a:t>16-06-2018</a:t>
            </a:fld>
            <a:endParaRPr lang="en-IN"/>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13BAF55-0281-4C75-852C-4D90A5F82147}" type="slidenum">
              <a:rPr lang="en-IN" smtClean="0"/>
              <a:t>‹#›</a:t>
            </a:fld>
            <a:endParaRPr lang="en-IN"/>
          </a:p>
        </p:txBody>
      </p:sp>
    </p:spTree>
    <p:extLst>
      <p:ext uri="{BB962C8B-B14F-4D97-AF65-F5344CB8AC3E}">
        <p14:creationId xmlns:p14="http://schemas.microsoft.com/office/powerpoint/2010/main" val="1535572679"/>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E56E-0A73-4EA6-BA44-8CE1BD720998}"/>
              </a:ext>
            </a:extLst>
          </p:cNvPr>
          <p:cNvSpPr>
            <a:spLocks noGrp="1"/>
          </p:cNvSpPr>
          <p:nvPr>
            <p:ph type="ctrTitle"/>
          </p:nvPr>
        </p:nvSpPr>
        <p:spPr/>
        <p:txBody>
          <a:bodyPr/>
          <a:lstStyle/>
          <a:p>
            <a:r>
              <a:rPr lang="en-IN" dirty="0"/>
              <a:t>Network Coding</a:t>
            </a:r>
          </a:p>
        </p:txBody>
      </p:sp>
      <p:sp>
        <p:nvSpPr>
          <p:cNvPr id="3" name="Subtitle 2">
            <a:extLst>
              <a:ext uri="{FF2B5EF4-FFF2-40B4-BE49-F238E27FC236}">
                <a16:creationId xmlns:a16="http://schemas.microsoft.com/office/drawing/2014/main" id="{D31261A1-C9AF-4FD5-95AA-9DAF2EE4FF4E}"/>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877399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A8DD-D362-4DB7-99E8-BFBBACBC65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80B02F-9564-4A7F-A741-0CDF641322E0}"/>
              </a:ext>
            </a:extLst>
          </p:cNvPr>
          <p:cNvSpPr>
            <a:spLocks noGrp="1"/>
          </p:cNvSpPr>
          <p:nvPr>
            <p:ph idx="1"/>
          </p:nvPr>
        </p:nvSpPr>
        <p:spPr/>
        <p:txBody>
          <a:bodyPr/>
          <a:lstStyle/>
          <a:p>
            <a:r>
              <a:rPr lang="en-US" dirty="0"/>
              <a:t>Not only the shortest path is used but also other paths are used to transmit the data.</a:t>
            </a:r>
          </a:p>
          <a:p>
            <a:r>
              <a:rPr lang="en-US" dirty="0"/>
              <a:t>The traffic in the network is distributed to multiple links and network coding can have an effect of load balancing.</a:t>
            </a:r>
            <a:endParaRPr lang="en-IN" dirty="0"/>
          </a:p>
        </p:txBody>
      </p:sp>
      <p:pic>
        <p:nvPicPr>
          <p:cNvPr id="4" name="Content Placeholder 4">
            <a:extLst>
              <a:ext uri="{FF2B5EF4-FFF2-40B4-BE49-F238E27FC236}">
                <a16:creationId xmlns:a16="http://schemas.microsoft.com/office/drawing/2014/main" id="{472F3EE4-6165-442D-B952-BBAD282C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853" y="3236633"/>
            <a:ext cx="5869063" cy="3370893"/>
          </a:xfrm>
          <a:prstGeom prst="rect">
            <a:avLst/>
          </a:prstGeom>
        </p:spPr>
      </p:pic>
    </p:spTree>
    <p:extLst>
      <p:ext uri="{BB962C8B-B14F-4D97-AF65-F5344CB8AC3E}">
        <p14:creationId xmlns:p14="http://schemas.microsoft.com/office/powerpoint/2010/main" val="1441092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669E-4385-4208-9D84-7A92AF8908B5}"/>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A5E5A011-CFF6-4323-9DDC-DCDC09658378}"/>
              </a:ext>
            </a:extLst>
          </p:cNvPr>
          <p:cNvSpPr>
            <a:spLocks noGrp="1"/>
          </p:cNvSpPr>
          <p:nvPr>
            <p:ph idx="1"/>
          </p:nvPr>
        </p:nvSpPr>
        <p:spPr/>
        <p:txBody>
          <a:bodyPr/>
          <a:lstStyle/>
          <a:p>
            <a:r>
              <a:rPr lang="en-US" dirty="0"/>
              <a:t>The loss of one packet could affect many other packets and renders some information useless at the receiver.</a:t>
            </a:r>
          </a:p>
          <a:p>
            <a:r>
              <a:rPr lang="en-US" dirty="0"/>
              <a:t> Data cannot be recovered until all </a:t>
            </a:r>
          </a:p>
          <a:p>
            <a:pPr marL="0" indent="0">
              <a:buNone/>
            </a:pPr>
            <a:r>
              <a:rPr lang="en-US" dirty="0"/>
              <a:t>     the information necessary is received </a:t>
            </a:r>
            <a:r>
              <a:rPr lang="en-US" dirty="0">
                <a:sym typeface="Wingdings" panose="05000000000000000000" pitchFamily="2" charset="2"/>
              </a:rPr>
              <a:t></a:t>
            </a:r>
            <a:r>
              <a:rPr lang="en-US" dirty="0"/>
              <a:t> Delay</a:t>
            </a:r>
          </a:p>
        </p:txBody>
      </p:sp>
      <p:pic>
        <p:nvPicPr>
          <p:cNvPr id="4" name="Content Placeholder 16">
            <a:extLst>
              <a:ext uri="{FF2B5EF4-FFF2-40B4-BE49-F238E27FC236}">
                <a16:creationId xmlns:a16="http://schemas.microsoft.com/office/drawing/2014/main" id="{8F5A4072-B353-4258-B8AA-0C6F4C026CF9}"/>
              </a:ext>
            </a:extLst>
          </p:cNvPr>
          <p:cNvPicPr>
            <a:picLocks noChangeAspect="1"/>
          </p:cNvPicPr>
          <p:nvPr/>
        </p:nvPicPr>
        <p:blipFill rotWithShape="1">
          <a:blip r:embed="rId2">
            <a:extLst>
              <a:ext uri="{28A0092B-C50C-407E-A947-70E740481C1C}">
                <a14:useLocalDpi xmlns:a14="http://schemas.microsoft.com/office/drawing/2010/main" val="0"/>
              </a:ext>
            </a:extLst>
          </a:blip>
          <a:srcRect l="61520" r="-104" b="20801"/>
          <a:stretch/>
        </p:blipFill>
        <p:spPr>
          <a:xfrm>
            <a:off x="7764397" y="2626100"/>
            <a:ext cx="3503159" cy="4085783"/>
          </a:xfrm>
          <a:prstGeom prst="rect">
            <a:avLst/>
          </a:prstGeom>
        </p:spPr>
      </p:pic>
    </p:spTree>
    <p:extLst>
      <p:ext uri="{BB962C8B-B14F-4D97-AF65-F5344CB8AC3E}">
        <p14:creationId xmlns:p14="http://schemas.microsoft.com/office/powerpoint/2010/main" val="3811034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D15E-60BE-4577-8080-F5E2AF9142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935884-C979-4089-8B10-40183BB94392}"/>
              </a:ext>
            </a:extLst>
          </p:cNvPr>
          <p:cNvSpPr>
            <a:spLocks noGrp="1"/>
          </p:cNvSpPr>
          <p:nvPr>
            <p:ph idx="1"/>
          </p:nvPr>
        </p:nvSpPr>
        <p:spPr/>
        <p:txBody>
          <a:bodyPr/>
          <a:lstStyle/>
          <a:p>
            <a:r>
              <a:rPr lang="en-US" dirty="0"/>
              <a:t>Synchronization is a problem that needs to be considered when network coding will be implemented in computer or satellite networks.</a:t>
            </a:r>
          </a:p>
          <a:p>
            <a:r>
              <a:rPr lang="en-US" dirty="0"/>
              <a:t>It it can be a serious problem for real-time applications (e.g. voice and video transmission).</a:t>
            </a:r>
          </a:p>
          <a:p>
            <a:r>
              <a:rPr lang="en-US" dirty="0"/>
              <a:t>However, certain types of networks like switching networks are inherently fully synchronized. These types of networks are perfect candidates for the application of network coding.</a:t>
            </a:r>
            <a:endParaRPr lang="en-IN" dirty="0"/>
          </a:p>
        </p:txBody>
      </p:sp>
    </p:spTree>
    <p:extLst>
      <p:ext uri="{BB962C8B-B14F-4D97-AF65-F5344CB8AC3E}">
        <p14:creationId xmlns:p14="http://schemas.microsoft.com/office/powerpoint/2010/main" val="2394640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FABA5-9225-4C1E-A50D-FF41FDBF166F}"/>
              </a:ext>
            </a:extLst>
          </p:cNvPr>
          <p:cNvSpPr>
            <a:spLocks noGrp="1"/>
          </p:cNvSpPr>
          <p:nvPr>
            <p:ph type="title"/>
          </p:nvPr>
        </p:nvSpPr>
        <p:spPr/>
        <p:txBody>
          <a:bodyPr/>
          <a:lstStyle/>
          <a:p>
            <a:r>
              <a:rPr lang="en-IN" dirty="0"/>
              <a:t>Challenges</a:t>
            </a:r>
          </a:p>
        </p:txBody>
      </p:sp>
      <p:sp>
        <p:nvSpPr>
          <p:cNvPr id="3" name="Content Placeholder 2">
            <a:extLst>
              <a:ext uri="{FF2B5EF4-FFF2-40B4-BE49-F238E27FC236}">
                <a16:creationId xmlns:a16="http://schemas.microsoft.com/office/drawing/2014/main" id="{1D5E6AB6-871E-43DA-85D2-FCB4E587F572}"/>
              </a:ext>
            </a:extLst>
          </p:cNvPr>
          <p:cNvSpPr>
            <a:spLocks noGrp="1"/>
          </p:cNvSpPr>
          <p:nvPr>
            <p:ph idx="1"/>
          </p:nvPr>
        </p:nvSpPr>
        <p:spPr/>
        <p:txBody>
          <a:bodyPr/>
          <a:lstStyle/>
          <a:p>
            <a:r>
              <a:rPr lang="en-US" dirty="0"/>
              <a:t>Further research problems in network coding include code construction when two or more sources are simultaneously multicast in the network. This is known as the multisource network coding problem which is yet unexplored. </a:t>
            </a:r>
          </a:p>
          <a:p>
            <a:r>
              <a:rPr lang="en-US" dirty="0"/>
              <a:t>Also, there is still a lot of research to do in the case of cyclic networks where so far the only codes created are time varying, which makes them less appealing in practice.</a:t>
            </a:r>
          </a:p>
          <a:p>
            <a:r>
              <a:rPr lang="en-US" dirty="0"/>
              <a:t>There is lots of room to incorporate security applications and network management applications in network coding which could lead to future networks which will be much more optimized and resource efficient.</a:t>
            </a:r>
            <a:endParaRPr lang="en-IN" dirty="0"/>
          </a:p>
        </p:txBody>
      </p:sp>
    </p:spTree>
    <p:extLst>
      <p:ext uri="{BB962C8B-B14F-4D97-AF65-F5344CB8AC3E}">
        <p14:creationId xmlns:p14="http://schemas.microsoft.com/office/powerpoint/2010/main" val="303791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1CEC4-FF75-4186-8559-2EC3209D679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838E191-4CC5-4447-A3CA-60E7E6BBC28E}"/>
              </a:ext>
            </a:extLst>
          </p:cNvPr>
          <p:cNvSpPr>
            <a:spLocks noGrp="1"/>
          </p:cNvSpPr>
          <p:nvPr>
            <p:ph idx="1"/>
          </p:nvPr>
        </p:nvSpPr>
        <p:spPr/>
        <p:txBody>
          <a:bodyPr/>
          <a:lstStyle/>
          <a:p>
            <a:r>
              <a:rPr lang="en-US" dirty="0"/>
              <a:t> In network coding, an intermediate node must wait for a number of packets so that they can be combined, increasing the latency of the first packet</a:t>
            </a:r>
            <a:endParaRPr lang="en-IN" dirty="0"/>
          </a:p>
        </p:txBody>
      </p:sp>
    </p:spTree>
    <p:extLst>
      <p:ext uri="{BB962C8B-B14F-4D97-AF65-F5344CB8AC3E}">
        <p14:creationId xmlns:p14="http://schemas.microsoft.com/office/powerpoint/2010/main" val="1361142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81AB-3F4A-4DB4-B107-41714C90727A}"/>
              </a:ext>
            </a:extLst>
          </p:cNvPr>
          <p:cNvSpPr>
            <a:spLocks noGrp="1"/>
          </p:cNvSpPr>
          <p:nvPr>
            <p:ph type="title"/>
          </p:nvPr>
        </p:nvSpPr>
        <p:spPr/>
        <p:txBody>
          <a:bodyPr/>
          <a:lstStyle/>
          <a:p>
            <a:r>
              <a:rPr lang="en-IN" dirty="0"/>
              <a:t>Random Linear Network Coding</a:t>
            </a:r>
          </a:p>
        </p:txBody>
      </p:sp>
      <p:sp>
        <p:nvSpPr>
          <p:cNvPr id="3" name="Content Placeholder 2">
            <a:extLst>
              <a:ext uri="{FF2B5EF4-FFF2-40B4-BE49-F238E27FC236}">
                <a16:creationId xmlns:a16="http://schemas.microsoft.com/office/drawing/2014/main" id="{6F94BC95-05F2-438A-8446-0BC02EDE644C}"/>
              </a:ext>
            </a:extLst>
          </p:cNvPr>
          <p:cNvSpPr>
            <a:spLocks noGrp="1"/>
          </p:cNvSpPr>
          <p:nvPr>
            <p:ph idx="1"/>
          </p:nvPr>
        </p:nvSpPr>
        <p:spPr/>
        <p:txBody>
          <a:bodyPr/>
          <a:lstStyle/>
          <a:p>
            <a:r>
              <a:rPr lang="en-US" dirty="0"/>
              <a:t>It is a simple yet powerful encoding scheme</a:t>
            </a:r>
          </a:p>
          <a:p>
            <a:r>
              <a:rPr lang="en-US" dirty="0"/>
              <a:t> broadcast transmission schemes allows close to optimal throughput using a decentralized algorithm</a:t>
            </a:r>
          </a:p>
          <a:p>
            <a:r>
              <a:rPr lang="en-US" dirty="0"/>
              <a:t>Nodes transmit random linear combinations of the packets they receive</a:t>
            </a:r>
          </a:p>
          <a:p>
            <a:r>
              <a:rPr lang="en-US" dirty="0"/>
              <a:t>Receiver solves the linear combinations it receiver to get its packet</a:t>
            </a:r>
          </a:p>
          <a:p>
            <a:endParaRPr lang="en-IN" dirty="0"/>
          </a:p>
        </p:txBody>
      </p:sp>
    </p:spTree>
    <p:extLst>
      <p:ext uri="{BB962C8B-B14F-4D97-AF65-F5344CB8AC3E}">
        <p14:creationId xmlns:p14="http://schemas.microsoft.com/office/powerpoint/2010/main" val="2945110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D9D5B-69AD-47A5-81B2-37F60B4EBEB0}"/>
              </a:ext>
            </a:extLst>
          </p:cNvPr>
          <p:cNvSpPr>
            <a:spLocks noGrp="1"/>
          </p:cNvSpPr>
          <p:nvPr>
            <p:ph idx="1"/>
          </p:nvPr>
        </p:nvSpPr>
        <p:spPr>
          <a:xfrm>
            <a:off x="819527" y="823313"/>
            <a:ext cx="10353762" cy="3695136"/>
          </a:xfrm>
        </p:spPr>
        <p:txBody>
          <a:bodyPr/>
          <a:lstStyle/>
          <a:p>
            <a:r>
              <a:rPr lang="en-IN" dirty="0"/>
              <a:t>What if the number of packets received is insufficient to recover the original packets?</a:t>
            </a:r>
          </a:p>
          <a:p>
            <a:pPr lvl="1"/>
            <a:r>
              <a:rPr lang="en-US" dirty="0"/>
              <a:t>This can be addressed by sending additional random linear combinations until the receiver obtains the appropriate number of packets</a:t>
            </a:r>
            <a:endParaRPr lang="en-IN" dirty="0"/>
          </a:p>
        </p:txBody>
      </p:sp>
      <p:pic>
        <p:nvPicPr>
          <p:cNvPr id="5" name="Picture 4">
            <a:extLst>
              <a:ext uri="{FF2B5EF4-FFF2-40B4-BE49-F238E27FC236}">
                <a16:creationId xmlns:a16="http://schemas.microsoft.com/office/drawing/2014/main" id="{0C3AAF6C-DC19-4CB3-9D9F-8C81D2C96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688" y="2406600"/>
            <a:ext cx="8344623" cy="3452159"/>
          </a:xfrm>
          <a:prstGeom prst="rect">
            <a:avLst/>
          </a:prstGeom>
        </p:spPr>
      </p:pic>
    </p:spTree>
    <p:extLst>
      <p:ext uri="{BB962C8B-B14F-4D97-AF65-F5344CB8AC3E}">
        <p14:creationId xmlns:p14="http://schemas.microsoft.com/office/powerpoint/2010/main" val="2399811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302F5-EC0A-454A-B950-DEC684D50118}"/>
              </a:ext>
            </a:extLst>
          </p:cNvPr>
          <p:cNvSpPr>
            <a:spLocks noGrp="1"/>
          </p:cNvSpPr>
          <p:nvPr>
            <p:ph type="title"/>
          </p:nvPr>
        </p:nvSpPr>
        <p:spPr/>
        <p:txBody>
          <a:bodyPr/>
          <a:lstStyle/>
          <a:p>
            <a:r>
              <a:rPr lang="en-IN" dirty="0"/>
              <a:t>Heterogenous Wireless Networks</a:t>
            </a:r>
          </a:p>
        </p:txBody>
      </p:sp>
      <p:sp>
        <p:nvSpPr>
          <p:cNvPr id="3" name="Content Placeholder 2">
            <a:extLst>
              <a:ext uri="{FF2B5EF4-FFF2-40B4-BE49-F238E27FC236}">
                <a16:creationId xmlns:a16="http://schemas.microsoft.com/office/drawing/2014/main" id="{A3AAD0EC-11EE-459E-9266-6930B6C13678}"/>
              </a:ext>
            </a:extLst>
          </p:cNvPr>
          <p:cNvSpPr>
            <a:spLocks noGrp="1"/>
          </p:cNvSpPr>
          <p:nvPr>
            <p:ph idx="1"/>
          </p:nvPr>
        </p:nvSpPr>
        <p:spPr/>
        <p:txBody>
          <a:bodyPr/>
          <a:lstStyle/>
          <a:p>
            <a:r>
              <a:rPr lang="en-IN" dirty="0"/>
              <a:t>Clients may be interested in same data.</a:t>
            </a:r>
          </a:p>
          <a:p>
            <a:r>
              <a:rPr lang="en-IN" dirty="0"/>
              <a:t>Data is broadcasted from an external source.</a:t>
            </a:r>
          </a:p>
          <a:p>
            <a:r>
              <a:rPr lang="en-IN" dirty="0"/>
              <a:t>Clients receive missing packets from their peers using local links.</a:t>
            </a:r>
          </a:p>
        </p:txBody>
      </p:sp>
      <p:pic>
        <p:nvPicPr>
          <p:cNvPr id="5" name="Picture 4">
            <a:extLst>
              <a:ext uri="{FF2B5EF4-FFF2-40B4-BE49-F238E27FC236}">
                <a16:creationId xmlns:a16="http://schemas.microsoft.com/office/drawing/2014/main" id="{93003B3B-807F-4648-8760-3928C1737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148" y="3532694"/>
            <a:ext cx="4077053" cy="3238781"/>
          </a:xfrm>
          <a:prstGeom prst="rect">
            <a:avLst/>
          </a:prstGeom>
        </p:spPr>
      </p:pic>
    </p:spTree>
    <p:extLst>
      <p:ext uri="{BB962C8B-B14F-4D97-AF65-F5344CB8AC3E}">
        <p14:creationId xmlns:p14="http://schemas.microsoft.com/office/powerpoint/2010/main" val="52205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C3D7D-C723-4955-BF1D-62ECB9380D2A}"/>
              </a:ext>
            </a:extLst>
          </p:cNvPr>
          <p:cNvSpPr>
            <a:spLocks noGrp="1"/>
          </p:cNvSpPr>
          <p:nvPr>
            <p:ph type="title"/>
          </p:nvPr>
        </p:nvSpPr>
        <p:spPr/>
        <p:txBody>
          <a:bodyPr/>
          <a:lstStyle/>
          <a:p>
            <a:r>
              <a:rPr lang="en-IN" dirty="0"/>
              <a:t>Cooperative Data Exchange</a:t>
            </a:r>
          </a:p>
        </p:txBody>
      </p:sp>
      <p:pic>
        <p:nvPicPr>
          <p:cNvPr id="5" name="Content Placeholder 4">
            <a:extLst>
              <a:ext uri="{FF2B5EF4-FFF2-40B4-BE49-F238E27FC236}">
                <a16:creationId xmlns:a16="http://schemas.microsoft.com/office/drawing/2014/main" id="{69FE730F-70B6-4C21-89CF-514334F7EE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2097" y="2095500"/>
            <a:ext cx="4418281" cy="3695700"/>
          </a:xfrm>
        </p:spPr>
      </p:pic>
    </p:spTree>
    <p:extLst>
      <p:ext uri="{BB962C8B-B14F-4D97-AF65-F5344CB8AC3E}">
        <p14:creationId xmlns:p14="http://schemas.microsoft.com/office/powerpoint/2010/main" val="287020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48F3-B3C4-4902-92A0-CAE2E860548D}"/>
              </a:ext>
            </a:extLst>
          </p:cNvPr>
          <p:cNvSpPr>
            <a:spLocks noGrp="1"/>
          </p:cNvSpPr>
          <p:nvPr>
            <p:ph type="title"/>
          </p:nvPr>
        </p:nvSpPr>
        <p:spPr/>
        <p:txBody>
          <a:bodyPr/>
          <a:lstStyle/>
          <a:p>
            <a:r>
              <a:rPr lang="en-IN" dirty="0"/>
              <a:t>Index Coding</a:t>
            </a:r>
          </a:p>
        </p:txBody>
      </p:sp>
      <p:sp>
        <p:nvSpPr>
          <p:cNvPr id="3" name="Content Placeholder 2">
            <a:extLst>
              <a:ext uri="{FF2B5EF4-FFF2-40B4-BE49-F238E27FC236}">
                <a16:creationId xmlns:a16="http://schemas.microsoft.com/office/drawing/2014/main" id="{0C8C0C15-6607-45E8-873C-F763048CAD37}"/>
              </a:ext>
            </a:extLst>
          </p:cNvPr>
          <p:cNvSpPr>
            <a:spLocks noGrp="1"/>
          </p:cNvSpPr>
          <p:nvPr>
            <p:ph idx="1"/>
          </p:nvPr>
        </p:nvSpPr>
        <p:spPr/>
        <p:txBody>
          <a:bodyPr/>
          <a:lstStyle/>
          <a:p>
            <a:r>
              <a:rPr lang="en-IN" dirty="0"/>
              <a:t>Works on the notion of side information.</a:t>
            </a:r>
          </a:p>
          <a:p>
            <a:r>
              <a:rPr lang="en-IN" dirty="0"/>
              <a:t>Basically, information know to a node but not really required to the node.</a:t>
            </a:r>
          </a:p>
          <a:p>
            <a:r>
              <a:rPr lang="en-IN" dirty="0"/>
              <a:t>This is due to the nature of the broadcast spectrum.</a:t>
            </a:r>
          </a:p>
        </p:txBody>
      </p:sp>
      <p:pic>
        <p:nvPicPr>
          <p:cNvPr id="5" name="Picture 4">
            <a:extLst>
              <a:ext uri="{FF2B5EF4-FFF2-40B4-BE49-F238E27FC236}">
                <a16:creationId xmlns:a16="http://schemas.microsoft.com/office/drawing/2014/main" id="{3557A929-B060-4583-B822-D54118F0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672" y="3631662"/>
            <a:ext cx="8946655" cy="2545301"/>
          </a:xfrm>
          <a:prstGeom prst="rect">
            <a:avLst/>
          </a:prstGeom>
        </p:spPr>
      </p:pic>
    </p:spTree>
    <p:extLst>
      <p:ext uri="{BB962C8B-B14F-4D97-AF65-F5344CB8AC3E}">
        <p14:creationId xmlns:p14="http://schemas.microsoft.com/office/powerpoint/2010/main" val="515184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740A-58F0-460F-A20A-40BDF29D6D01}"/>
              </a:ext>
            </a:extLst>
          </p:cNvPr>
          <p:cNvSpPr>
            <a:spLocks noGrp="1"/>
          </p:cNvSpPr>
          <p:nvPr>
            <p:ph type="title"/>
          </p:nvPr>
        </p:nvSpPr>
        <p:spPr/>
        <p:txBody>
          <a:bodyPr/>
          <a:lstStyle/>
          <a:p>
            <a:r>
              <a:rPr lang="en-IN" dirty="0"/>
              <a:t>What is Network Coding?</a:t>
            </a:r>
          </a:p>
        </p:txBody>
      </p:sp>
      <p:pic>
        <p:nvPicPr>
          <p:cNvPr id="5" name="Content Placeholder 4">
            <a:extLst>
              <a:ext uri="{FF2B5EF4-FFF2-40B4-BE49-F238E27FC236}">
                <a16:creationId xmlns:a16="http://schemas.microsoft.com/office/drawing/2014/main" id="{C501D072-3551-4B57-B1B1-8B8FB68F9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4218" y="2095500"/>
            <a:ext cx="5214038" cy="3695700"/>
          </a:xfrm>
        </p:spPr>
      </p:pic>
    </p:spTree>
    <p:extLst>
      <p:ext uri="{BB962C8B-B14F-4D97-AF65-F5344CB8AC3E}">
        <p14:creationId xmlns:p14="http://schemas.microsoft.com/office/powerpoint/2010/main" val="284128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AA2226-DF02-4C7F-9C3D-3A6E608EF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485" y="944622"/>
            <a:ext cx="6241030" cy="4968755"/>
          </a:xfrm>
        </p:spPr>
      </p:pic>
    </p:spTree>
    <p:extLst>
      <p:ext uri="{BB962C8B-B14F-4D97-AF65-F5344CB8AC3E}">
        <p14:creationId xmlns:p14="http://schemas.microsoft.com/office/powerpoint/2010/main" val="886249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6E403B-E991-4A1B-AF74-64AE7C5A0B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3045" b="45520"/>
          <a:stretch/>
        </p:blipFill>
        <p:spPr>
          <a:xfrm>
            <a:off x="3096561" y="941735"/>
            <a:ext cx="5998878" cy="4974530"/>
          </a:xfrm>
        </p:spPr>
      </p:pic>
    </p:spTree>
    <p:extLst>
      <p:ext uri="{BB962C8B-B14F-4D97-AF65-F5344CB8AC3E}">
        <p14:creationId xmlns:p14="http://schemas.microsoft.com/office/powerpoint/2010/main" val="3980085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9E63E9-4682-43E1-B4A3-23DF2827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731" y="823975"/>
            <a:ext cx="6755888" cy="5210050"/>
          </a:xfrm>
        </p:spPr>
      </p:pic>
    </p:spTree>
    <p:extLst>
      <p:ext uri="{BB962C8B-B14F-4D97-AF65-F5344CB8AC3E}">
        <p14:creationId xmlns:p14="http://schemas.microsoft.com/office/powerpoint/2010/main" val="4020334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60162C-82E4-4C80-BD1A-2BF0CA65AB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874" y="817516"/>
            <a:ext cx="6302252" cy="5222968"/>
          </a:xfrm>
        </p:spPr>
      </p:pic>
    </p:spTree>
    <p:extLst>
      <p:ext uri="{BB962C8B-B14F-4D97-AF65-F5344CB8AC3E}">
        <p14:creationId xmlns:p14="http://schemas.microsoft.com/office/powerpoint/2010/main" val="1091067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52476-479C-40FD-9611-46E6DDC1990F}"/>
              </a:ext>
            </a:extLst>
          </p:cNvPr>
          <p:cNvSpPr>
            <a:spLocks noGrp="1"/>
          </p:cNvSpPr>
          <p:nvPr>
            <p:ph type="title"/>
          </p:nvPr>
        </p:nvSpPr>
        <p:spPr/>
        <p:txBody>
          <a:bodyPr/>
          <a:lstStyle/>
          <a:p>
            <a:r>
              <a:rPr lang="en-IN" dirty="0"/>
              <a:t>Multicast Communication</a:t>
            </a:r>
          </a:p>
        </p:txBody>
      </p:sp>
      <p:sp>
        <p:nvSpPr>
          <p:cNvPr id="3" name="Content Placeholder 2">
            <a:extLst>
              <a:ext uri="{FF2B5EF4-FFF2-40B4-BE49-F238E27FC236}">
                <a16:creationId xmlns:a16="http://schemas.microsoft.com/office/drawing/2014/main" id="{D0B71A0A-3B35-4BB9-9495-0AC2426517F0}"/>
              </a:ext>
            </a:extLst>
          </p:cNvPr>
          <p:cNvSpPr>
            <a:spLocks noGrp="1"/>
          </p:cNvSpPr>
          <p:nvPr>
            <p:ph idx="1"/>
          </p:nvPr>
        </p:nvSpPr>
        <p:spPr/>
        <p:txBody>
          <a:bodyPr/>
          <a:lstStyle/>
          <a:p>
            <a:r>
              <a:rPr lang="en-IN" dirty="0"/>
              <a:t>We want to transmit packets from a single source S to a set of terminal T ={t1,t2,….,</a:t>
            </a:r>
            <a:r>
              <a:rPr lang="en-IN" dirty="0" err="1"/>
              <a:t>tK</a:t>
            </a:r>
            <a:r>
              <a:rPr lang="en-IN" dirty="0"/>
              <a:t>}</a:t>
            </a:r>
          </a:p>
          <a:p>
            <a:endParaRPr lang="en-IN" dirty="0"/>
          </a:p>
          <a:p>
            <a:r>
              <a:rPr lang="en-IN" dirty="0"/>
              <a:t>Goal: To maximize rate of transmission between S and T. </a:t>
            </a:r>
          </a:p>
        </p:txBody>
      </p:sp>
    </p:spTree>
    <p:extLst>
      <p:ext uri="{BB962C8B-B14F-4D97-AF65-F5344CB8AC3E}">
        <p14:creationId xmlns:p14="http://schemas.microsoft.com/office/powerpoint/2010/main" val="3703171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6DA74-1F66-41E8-AD92-2EBB5FA17B3B}"/>
              </a:ext>
            </a:extLst>
          </p:cNvPr>
          <p:cNvSpPr>
            <a:spLocks noGrp="1"/>
          </p:cNvSpPr>
          <p:nvPr>
            <p:ph type="title"/>
          </p:nvPr>
        </p:nvSpPr>
        <p:spPr/>
        <p:txBody>
          <a:bodyPr/>
          <a:lstStyle/>
          <a:p>
            <a:r>
              <a:rPr lang="en-IN" dirty="0"/>
              <a:t>Cuts</a:t>
            </a:r>
          </a:p>
        </p:txBody>
      </p:sp>
      <p:sp>
        <p:nvSpPr>
          <p:cNvPr id="3" name="Content Placeholder 2">
            <a:extLst>
              <a:ext uri="{FF2B5EF4-FFF2-40B4-BE49-F238E27FC236}">
                <a16:creationId xmlns:a16="http://schemas.microsoft.com/office/drawing/2014/main" id="{DB3B07DE-727F-4689-A029-435699820A25}"/>
              </a:ext>
            </a:extLst>
          </p:cNvPr>
          <p:cNvSpPr>
            <a:spLocks noGrp="1"/>
          </p:cNvSpPr>
          <p:nvPr>
            <p:ph idx="1"/>
          </p:nvPr>
        </p:nvSpPr>
        <p:spPr/>
        <p:txBody>
          <a:bodyPr/>
          <a:lstStyle/>
          <a:p>
            <a:r>
              <a:rPr lang="en-IN" dirty="0"/>
              <a:t>A Cut is a partition of nodes into two subsets V1 and V2.</a:t>
            </a:r>
          </a:p>
          <a:p>
            <a:r>
              <a:rPr lang="en-IN" dirty="0"/>
              <a:t>Size of Cut is total capacity of link between V1 and V2.</a:t>
            </a:r>
          </a:p>
          <a:p>
            <a:r>
              <a:rPr lang="en-IN" dirty="0"/>
              <a:t>Maximum Value of the Network is equal to minimum value of the </a:t>
            </a:r>
          </a:p>
        </p:txBody>
      </p:sp>
      <p:pic>
        <p:nvPicPr>
          <p:cNvPr id="5" name="Picture 4">
            <a:extLst>
              <a:ext uri="{FF2B5EF4-FFF2-40B4-BE49-F238E27FC236}">
                <a16:creationId xmlns:a16="http://schemas.microsoft.com/office/drawing/2014/main" id="{B9373D46-95CF-4AAD-8296-E30532343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7849" y="3582185"/>
            <a:ext cx="5025652" cy="3106132"/>
          </a:xfrm>
          <a:prstGeom prst="rect">
            <a:avLst/>
          </a:prstGeom>
        </p:spPr>
      </p:pic>
    </p:spTree>
    <p:extLst>
      <p:ext uri="{BB962C8B-B14F-4D97-AF65-F5344CB8AC3E}">
        <p14:creationId xmlns:p14="http://schemas.microsoft.com/office/powerpoint/2010/main" val="2104196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1DAA-97C1-4B1A-8CEC-3E6924F4D12D}"/>
              </a:ext>
            </a:extLst>
          </p:cNvPr>
          <p:cNvSpPr>
            <a:spLocks noGrp="1"/>
          </p:cNvSpPr>
          <p:nvPr>
            <p:ph type="title"/>
          </p:nvPr>
        </p:nvSpPr>
        <p:spPr/>
        <p:txBody>
          <a:bodyPr/>
          <a:lstStyle/>
          <a:p>
            <a:r>
              <a:rPr lang="en-IN" dirty="0" err="1"/>
              <a:t>Menger’s</a:t>
            </a:r>
            <a:r>
              <a:rPr lang="en-IN" dirty="0"/>
              <a:t> Theorem</a:t>
            </a:r>
          </a:p>
        </p:txBody>
      </p:sp>
      <p:sp>
        <p:nvSpPr>
          <p:cNvPr id="3" name="Content Placeholder 2">
            <a:extLst>
              <a:ext uri="{FF2B5EF4-FFF2-40B4-BE49-F238E27FC236}">
                <a16:creationId xmlns:a16="http://schemas.microsoft.com/office/drawing/2014/main" id="{108BB91B-606D-46C9-B1FF-215293A984A3}"/>
              </a:ext>
            </a:extLst>
          </p:cNvPr>
          <p:cNvSpPr>
            <a:spLocks noGrp="1"/>
          </p:cNvSpPr>
          <p:nvPr>
            <p:ph idx="1"/>
          </p:nvPr>
        </p:nvSpPr>
        <p:spPr/>
        <p:txBody>
          <a:bodyPr/>
          <a:lstStyle/>
          <a:p>
            <a:r>
              <a:rPr lang="en-IN" dirty="0"/>
              <a:t>The following conditions are equivalent</a:t>
            </a:r>
          </a:p>
          <a:p>
            <a:pPr lvl="1"/>
            <a:r>
              <a:rPr lang="en-IN" dirty="0"/>
              <a:t>It is possible to transmit h packets from s to t per time unit.</a:t>
            </a:r>
          </a:p>
          <a:p>
            <a:pPr lvl="1"/>
            <a:r>
              <a:rPr lang="en-IN" dirty="0"/>
              <a:t>There are h edge-disjoint paths between s and t.</a:t>
            </a:r>
          </a:p>
          <a:p>
            <a:pPr lvl="1"/>
            <a:r>
              <a:rPr lang="en-IN" dirty="0"/>
              <a:t>The minimum capacity that of a cut that separates s and t is h.</a:t>
            </a:r>
          </a:p>
        </p:txBody>
      </p:sp>
      <p:pic>
        <p:nvPicPr>
          <p:cNvPr id="5" name="Picture 4">
            <a:extLst>
              <a:ext uri="{FF2B5EF4-FFF2-40B4-BE49-F238E27FC236}">
                <a16:creationId xmlns:a16="http://schemas.microsoft.com/office/drawing/2014/main" id="{8BB6FA39-C87B-4781-868C-32188F301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8134" y="4159143"/>
            <a:ext cx="6835732" cy="1310754"/>
          </a:xfrm>
          <a:prstGeom prst="rect">
            <a:avLst/>
          </a:prstGeom>
        </p:spPr>
      </p:pic>
    </p:spTree>
    <p:extLst>
      <p:ext uri="{BB962C8B-B14F-4D97-AF65-F5344CB8AC3E}">
        <p14:creationId xmlns:p14="http://schemas.microsoft.com/office/powerpoint/2010/main" val="4209887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6674-4757-40A2-AAE3-66635E7924CA}"/>
              </a:ext>
            </a:extLst>
          </p:cNvPr>
          <p:cNvSpPr>
            <a:spLocks noGrp="1"/>
          </p:cNvSpPr>
          <p:nvPr>
            <p:ph type="title"/>
          </p:nvPr>
        </p:nvSpPr>
        <p:spPr>
          <a:xfrm>
            <a:off x="919119" y="72272"/>
            <a:ext cx="10353761" cy="1326321"/>
          </a:xfrm>
        </p:spPr>
        <p:txBody>
          <a:bodyPr/>
          <a:lstStyle/>
          <a:p>
            <a:r>
              <a:rPr lang="en-IN" dirty="0"/>
              <a:t>Cyclic Networks</a:t>
            </a:r>
          </a:p>
        </p:txBody>
      </p:sp>
      <p:pic>
        <p:nvPicPr>
          <p:cNvPr id="11" name="Content Placeholder 10">
            <a:extLst>
              <a:ext uri="{FF2B5EF4-FFF2-40B4-BE49-F238E27FC236}">
                <a16:creationId xmlns:a16="http://schemas.microsoft.com/office/drawing/2014/main" id="{06A04E57-21B6-4098-BB4F-42C1FCF5D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7103" y="1690688"/>
            <a:ext cx="3025402" cy="4336156"/>
          </a:xfrm>
        </p:spPr>
      </p:pic>
      <p:pic>
        <p:nvPicPr>
          <p:cNvPr id="13" name="Picture 12">
            <a:extLst>
              <a:ext uri="{FF2B5EF4-FFF2-40B4-BE49-F238E27FC236}">
                <a16:creationId xmlns:a16="http://schemas.microsoft.com/office/drawing/2014/main" id="{8BCBF86A-034C-4539-BEE5-BE45762A5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5458" y="1728396"/>
            <a:ext cx="2751058" cy="4686706"/>
          </a:xfrm>
          <a:prstGeom prst="rect">
            <a:avLst/>
          </a:prstGeom>
        </p:spPr>
      </p:pic>
    </p:spTree>
    <p:extLst>
      <p:ext uri="{BB962C8B-B14F-4D97-AF65-F5344CB8AC3E}">
        <p14:creationId xmlns:p14="http://schemas.microsoft.com/office/powerpoint/2010/main" val="1424788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70A949-FCD8-41E6-BE59-62298015A4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7260" y="542486"/>
            <a:ext cx="5077480" cy="5773028"/>
          </a:xfrm>
        </p:spPr>
      </p:pic>
    </p:spTree>
    <p:extLst>
      <p:ext uri="{BB962C8B-B14F-4D97-AF65-F5344CB8AC3E}">
        <p14:creationId xmlns:p14="http://schemas.microsoft.com/office/powerpoint/2010/main" val="456405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9BAC785-8C99-4F08-9CE4-81AB4C657D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32765" y="558402"/>
            <a:ext cx="4875943" cy="5543882"/>
          </a:xfrm>
        </p:spPr>
      </p:pic>
    </p:spTree>
    <p:extLst>
      <p:ext uri="{BB962C8B-B14F-4D97-AF65-F5344CB8AC3E}">
        <p14:creationId xmlns:p14="http://schemas.microsoft.com/office/powerpoint/2010/main" val="128941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9931-6F94-4164-837E-957D328AEE5C}"/>
              </a:ext>
            </a:extLst>
          </p:cNvPr>
          <p:cNvSpPr>
            <a:spLocks noGrp="1"/>
          </p:cNvSpPr>
          <p:nvPr>
            <p:ph type="title"/>
          </p:nvPr>
        </p:nvSpPr>
        <p:spPr/>
        <p:txBody>
          <a:bodyPr/>
          <a:lstStyle/>
          <a:p>
            <a:endParaRPr lang="en-IN"/>
          </a:p>
        </p:txBody>
      </p:sp>
      <p:pic>
        <p:nvPicPr>
          <p:cNvPr id="17" name="Content Placeholder 16">
            <a:extLst>
              <a:ext uri="{FF2B5EF4-FFF2-40B4-BE49-F238E27FC236}">
                <a16:creationId xmlns:a16="http://schemas.microsoft.com/office/drawing/2014/main" id="{313C2F1E-068B-4E64-84C3-D610711F80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9424" y="849566"/>
            <a:ext cx="9079314" cy="5158868"/>
          </a:xfrm>
        </p:spPr>
      </p:pic>
    </p:spTree>
    <p:extLst>
      <p:ext uri="{BB962C8B-B14F-4D97-AF65-F5344CB8AC3E}">
        <p14:creationId xmlns:p14="http://schemas.microsoft.com/office/powerpoint/2010/main" val="1100860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6356D6-98CD-44B4-9D8C-1176D6A15D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921" y="741074"/>
            <a:ext cx="4728157" cy="5375851"/>
          </a:xfrm>
        </p:spPr>
      </p:pic>
    </p:spTree>
    <p:extLst>
      <p:ext uri="{BB962C8B-B14F-4D97-AF65-F5344CB8AC3E}">
        <p14:creationId xmlns:p14="http://schemas.microsoft.com/office/powerpoint/2010/main" val="1413273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02C-319B-4E3A-89B5-6BE6E160977D}"/>
              </a:ext>
            </a:extLst>
          </p:cNvPr>
          <p:cNvSpPr>
            <a:spLocks noGrp="1"/>
          </p:cNvSpPr>
          <p:nvPr>
            <p:ph type="title"/>
          </p:nvPr>
        </p:nvSpPr>
        <p:spPr>
          <a:xfrm>
            <a:off x="772393" y="2419547"/>
            <a:ext cx="10353761" cy="1326321"/>
          </a:xfrm>
        </p:spPr>
        <p:txBody>
          <a:bodyPr/>
          <a:lstStyle/>
          <a:p>
            <a:r>
              <a:rPr lang="en-IN" dirty="0"/>
              <a:t>Applications!</a:t>
            </a:r>
          </a:p>
        </p:txBody>
      </p:sp>
    </p:spTree>
    <p:extLst>
      <p:ext uri="{BB962C8B-B14F-4D97-AF65-F5344CB8AC3E}">
        <p14:creationId xmlns:p14="http://schemas.microsoft.com/office/powerpoint/2010/main" val="1268491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2891-BFB8-4407-951E-1896DABC9CCD}"/>
              </a:ext>
            </a:extLst>
          </p:cNvPr>
          <p:cNvSpPr>
            <a:spLocks noGrp="1"/>
          </p:cNvSpPr>
          <p:nvPr>
            <p:ph type="title"/>
          </p:nvPr>
        </p:nvSpPr>
        <p:spPr/>
        <p:txBody>
          <a:bodyPr/>
          <a:lstStyle/>
          <a:p>
            <a:r>
              <a:rPr lang="en-IN" dirty="0"/>
              <a:t>P2P Networks</a:t>
            </a:r>
          </a:p>
        </p:txBody>
      </p:sp>
      <p:sp>
        <p:nvSpPr>
          <p:cNvPr id="3" name="Content Placeholder 2">
            <a:extLst>
              <a:ext uri="{FF2B5EF4-FFF2-40B4-BE49-F238E27FC236}">
                <a16:creationId xmlns:a16="http://schemas.microsoft.com/office/drawing/2014/main" id="{43EC074B-C631-413D-A35A-25D442EC55EC}"/>
              </a:ext>
            </a:extLst>
          </p:cNvPr>
          <p:cNvSpPr>
            <a:spLocks noGrp="1"/>
          </p:cNvSpPr>
          <p:nvPr>
            <p:ph idx="1"/>
          </p:nvPr>
        </p:nvSpPr>
        <p:spPr/>
        <p:txBody>
          <a:bodyPr/>
          <a:lstStyle/>
          <a:p>
            <a:r>
              <a:rPr lang="en-US" dirty="0"/>
              <a:t>A server distributes a ﬁle by breaking it down into small blocks.</a:t>
            </a:r>
          </a:p>
          <a:p>
            <a:r>
              <a:rPr lang="en-US" dirty="0"/>
              <a:t>Clients in turns, download those small blocks from the server and distribute them among their neighbors.</a:t>
            </a:r>
            <a:endParaRPr lang="en-IN" dirty="0"/>
          </a:p>
          <a:p>
            <a:r>
              <a:rPr lang="en-US" dirty="0"/>
              <a:t>Network coding has been used in a P2P prototype called Avalanche developed by Microsoft where the blocks sent by servers and clients are random combinations of original blocks.</a:t>
            </a:r>
          </a:p>
          <a:p>
            <a:endParaRPr lang="en-US" dirty="0"/>
          </a:p>
        </p:txBody>
      </p:sp>
    </p:spTree>
    <p:extLst>
      <p:ext uri="{BB962C8B-B14F-4D97-AF65-F5344CB8AC3E}">
        <p14:creationId xmlns:p14="http://schemas.microsoft.com/office/powerpoint/2010/main" val="309244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2891-BFB8-4407-951E-1896DABC9CCD}"/>
              </a:ext>
            </a:extLst>
          </p:cNvPr>
          <p:cNvSpPr>
            <a:spLocks noGrp="1"/>
          </p:cNvSpPr>
          <p:nvPr>
            <p:ph type="title"/>
          </p:nvPr>
        </p:nvSpPr>
        <p:spPr/>
        <p:txBody>
          <a:bodyPr/>
          <a:lstStyle/>
          <a:p>
            <a:r>
              <a:rPr lang="en-IN" dirty="0"/>
              <a:t>P2P Networks</a:t>
            </a:r>
          </a:p>
        </p:txBody>
      </p:sp>
      <p:sp>
        <p:nvSpPr>
          <p:cNvPr id="3" name="Content Placeholder 2">
            <a:extLst>
              <a:ext uri="{FF2B5EF4-FFF2-40B4-BE49-F238E27FC236}">
                <a16:creationId xmlns:a16="http://schemas.microsoft.com/office/drawing/2014/main" id="{43EC074B-C631-413D-A35A-25D442EC55EC}"/>
              </a:ext>
            </a:extLst>
          </p:cNvPr>
          <p:cNvSpPr>
            <a:spLocks noGrp="1"/>
          </p:cNvSpPr>
          <p:nvPr>
            <p:ph idx="1"/>
          </p:nvPr>
        </p:nvSpPr>
        <p:spPr>
          <a:xfrm>
            <a:off x="913795" y="1653004"/>
            <a:ext cx="10353762" cy="3695136"/>
          </a:xfrm>
        </p:spPr>
        <p:txBody>
          <a:bodyPr/>
          <a:lstStyle/>
          <a:p>
            <a:r>
              <a:rPr lang="en-US" dirty="0"/>
              <a:t>Server divides files into smaller blocks. (B1,B2,B3,B4,…,Bn.)</a:t>
            </a:r>
          </a:p>
          <a:p>
            <a:r>
              <a:rPr lang="en-US" dirty="0"/>
              <a:t>Client now receives a linear combination of these blocks.</a:t>
            </a:r>
          </a:p>
          <a:p>
            <a:r>
              <a:rPr lang="en-US" dirty="0"/>
              <a:t>A coeﬃcient vector u is sent for the client to be able to decode the original blocks.</a:t>
            </a:r>
          </a:p>
          <a:p>
            <a:endParaRPr lang="en-US" dirty="0"/>
          </a:p>
        </p:txBody>
      </p:sp>
      <p:pic>
        <p:nvPicPr>
          <p:cNvPr id="5" name="Picture 4">
            <a:extLst>
              <a:ext uri="{FF2B5EF4-FFF2-40B4-BE49-F238E27FC236}">
                <a16:creationId xmlns:a16="http://schemas.microsoft.com/office/drawing/2014/main" id="{A5452F29-2DA1-400C-B46C-240AE957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599" y="3222945"/>
            <a:ext cx="5220152" cy="3635055"/>
          </a:xfrm>
          <a:prstGeom prst="rect">
            <a:avLst/>
          </a:prstGeom>
        </p:spPr>
      </p:pic>
    </p:spTree>
    <p:extLst>
      <p:ext uri="{BB962C8B-B14F-4D97-AF65-F5344CB8AC3E}">
        <p14:creationId xmlns:p14="http://schemas.microsoft.com/office/powerpoint/2010/main" val="1877484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A0009-9709-4090-BEA7-23BE286A32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0A4F454-5685-4BEC-AEA1-97A1823B39BA}"/>
              </a:ext>
            </a:extLst>
          </p:cNvPr>
          <p:cNvSpPr>
            <a:spLocks noGrp="1"/>
          </p:cNvSpPr>
          <p:nvPr>
            <p:ph idx="1"/>
          </p:nvPr>
        </p:nvSpPr>
        <p:spPr/>
        <p:txBody>
          <a:bodyPr/>
          <a:lstStyle/>
          <a:p>
            <a:r>
              <a:rPr lang="en-US" dirty="0"/>
              <a:t>Every client sends a linear combination of blocks it has instead of raw blocks. </a:t>
            </a:r>
          </a:p>
          <a:p>
            <a:r>
              <a:rPr lang="en-US" dirty="0"/>
              <a:t>So, if a client is to send out the blocks E1 and E2 it has just received, the output block (E3) with be formed using</a:t>
            </a:r>
          </a:p>
          <a:p>
            <a:pPr marL="0" indent="0" algn="ctr">
              <a:buNone/>
            </a:pPr>
            <a:endParaRPr lang="en-US" dirty="0"/>
          </a:p>
          <a:p>
            <a:pPr marL="0" indent="0" algn="ctr">
              <a:buNone/>
            </a:pPr>
            <a:r>
              <a:rPr lang="en-US" dirty="0"/>
              <a:t>E3 = c3 1E1 + c3 2E2</a:t>
            </a:r>
          </a:p>
          <a:p>
            <a:pPr marL="0" indent="0" algn="ctr">
              <a:buNone/>
            </a:pPr>
            <a:endParaRPr lang="en-US" dirty="0"/>
          </a:p>
          <a:p>
            <a:pPr marL="0" indent="0">
              <a:buNone/>
            </a:pPr>
            <a:endParaRPr lang="en-IN" dirty="0"/>
          </a:p>
        </p:txBody>
      </p:sp>
    </p:spTree>
    <p:extLst>
      <p:ext uri="{BB962C8B-B14F-4D97-AF65-F5344CB8AC3E}">
        <p14:creationId xmlns:p14="http://schemas.microsoft.com/office/powerpoint/2010/main" val="2632184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B3C8-511F-4B0F-AD33-C00A16C18D3B}"/>
              </a:ext>
            </a:extLst>
          </p:cNvPr>
          <p:cNvSpPr>
            <a:spLocks noGrp="1"/>
          </p:cNvSpPr>
          <p:nvPr>
            <p:ph type="title"/>
          </p:nvPr>
        </p:nvSpPr>
        <p:spPr/>
        <p:txBody>
          <a:bodyPr/>
          <a:lstStyle/>
          <a:p>
            <a:r>
              <a:rPr lang="en-IN" dirty="0"/>
              <a:t>COPE: Packet-level Network Coding</a:t>
            </a:r>
          </a:p>
        </p:txBody>
      </p:sp>
      <p:sp>
        <p:nvSpPr>
          <p:cNvPr id="3" name="Content Placeholder 2">
            <a:extLst>
              <a:ext uri="{FF2B5EF4-FFF2-40B4-BE49-F238E27FC236}">
                <a16:creationId xmlns:a16="http://schemas.microsoft.com/office/drawing/2014/main" id="{91581154-A6A7-4B31-88B8-240E769D5996}"/>
              </a:ext>
            </a:extLst>
          </p:cNvPr>
          <p:cNvSpPr>
            <a:spLocks noGrp="1"/>
          </p:cNvSpPr>
          <p:nvPr>
            <p:ph idx="1"/>
          </p:nvPr>
        </p:nvSpPr>
        <p:spPr/>
        <p:txBody>
          <a:bodyPr/>
          <a:lstStyle/>
          <a:p>
            <a:r>
              <a:rPr lang="en-US" dirty="0"/>
              <a:t>It takes advantage of the broadcast nature of the wireless medium, which allow multiple nearby nodes to overhear a packet when it is broadcast from a node.</a:t>
            </a:r>
          </a:p>
          <a:p>
            <a:endParaRPr lang="en-IN" dirty="0"/>
          </a:p>
        </p:txBody>
      </p:sp>
      <p:pic>
        <p:nvPicPr>
          <p:cNvPr id="5" name="Picture 4">
            <a:extLst>
              <a:ext uri="{FF2B5EF4-FFF2-40B4-BE49-F238E27FC236}">
                <a16:creationId xmlns:a16="http://schemas.microsoft.com/office/drawing/2014/main" id="{F06C88C0-9F76-48A3-9B9B-EA266563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688" y="3128083"/>
            <a:ext cx="4848623" cy="3048880"/>
          </a:xfrm>
          <a:prstGeom prst="rect">
            <a:avLst/>
          </a:prstGeom>
        </p:spPr>
      </p:pic>
    </p:spTree>
    <p:extLst>
      <p:ext uri="{BB962C8B-B14F-4D97-AF65-F5344CB8AC3E}">
        <p14:creationId xmlns:p14="http://schemas.microsoft.com/office/powerpoint/2010/main" val="27231509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0FC-940B-4EA7-B696-87904CE522C9}"/>
              </a:ext>
            </a:extLst>
          </p:cNvPr>
          <p:cNvSpPr>
            <a:spLocks noGrp="1"/>
          </p:cNvSpPr>
          <p:nvPr>
            <p:ph type="title"/>
          </p:nvPr>
        </p:nvSpPr>
        <p:spPr/>
        <p:txBody>
          <a:bodyPr/>
          <a:lstStyle/>
          <a:p>
            <a:r>
              <a:rPr lang="en-IN" dirty="0"/>
              <a:t>Analog Network Coding</a:t>
            </a:r>
          </a:p>
        </p:txBody>
      </p:sp>
      <p:sp>
        <p:nvSpPr>
          <p:cNvPr id="3" name="Content Placeholder 2">
            <a:extLst>
              <a:ext uri="{FF2B5EF4-FFF2-40B4-BE49-F238E27FC236}">
                <a16:creationId xmlns:a16="http://schemas.microsoft.com/office/drawing/2014/main" id="{6B361D82-44F3-4FB4-815A-D6B6EDCD86BA}"/>
              </a:ext>
            </a:extLst>
          </p:cNvPr>
          <p:cNvSpPr>
            <a:spLocks noGrp="1"/>
          </p:cNvSpPr>
          <p:nvPr>
            <p:ph idx="1"/>
          </p:nvPr>
        </p:nvSpPr>
        <p:spPr/>
        <p:txBody>
          <a:bodyPr/>
          <a:lstStyle/>
          <a:p>
            <a:r>
              <a:rPr lang="en-US" dirty="0"/>
              <a:t>Instead of avoiding interference, we exploit the interference.</a:t>
            </a:r>
          </a:p>
          <a:p>
            <a:r>
              <a:rPr lang="en-US" dirty="0"/>
              <a:t>Multiple senders transmit simultaneously, the packets collide.</a:t>
            </a:r>
          </a:p>
          <a:p>
            <a:r>
              <a:rPr lang="en-US" dirty="0"/>
              <a:t>It means that the channel adds their physical signals after applying attenuations and time shifts.</a:t>
            </a:r>
          </a:p>
          <a:p>
            <a:r>
              <a:rPr lang="en-IN" dirty="0"/>
              <a:t>Thus if we know the content of the packet that interfered we can </a:t>
            </a:r>
            <a:r>
              <a:rPr lang="en-IN" dirty="0" err="1"/>
              <a:t>derieve</a:t>
            </a:r>
            <a:r>
              <a:rPr lang="en-IN" dirty="0"/>
              <a:t> the signal we are interested in.</a:t>
            </a:r>
          </a:p>
        </p:txBody>
      </p:sp>
    </p:spTree>
    <p:extLst>
      <p:ext uri="{BB962C8B-B14F-4D97-AF65-F5344CB8AC3E}">
        <p14:creationId xmlns:p14="http://schemas.microsoft.com/office/powerpoint/2010/main" val="1209600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D9F2-22C5-4CC2-927E-3A79717C22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E838ADE-E3C5-4339-A953-62168BB854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r="23983" b="66406"/>
          <a:stretch/>
        </p:blipFill>
        <p:spPr>
          <a:xfrm>
            <a:off x="2638699" y="1580284"/>
            <a:ext cx="6914601" cy="3697431"/>
          </a:xfrm>
        </p:spPr>
      </p:pic>
    </p:spTree>
    <p:extLst>
      <p:ext uri="{BB962C8B-B14F-4D97-AF65-F5344CB8AC3E}">
        <p14:creationId xmlns:p14="http://schemas.microsoft.com/office/powerpoint/2010/main" val="2693146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1503-A64D-421B-BCAC-7FB5068F39F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04E54BB-53D7-497B-96FC-6BF4C66C31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990" r="19851" b="34854"/>
          <a:stretch/>
        </p:blipFill>
        <p:spPr>
          <a:xfrm>
            <a:off x="2343924" y="1550890"/>
            <a:ext cx="7504151" cy="3756219"/>
          </a:xfrm>
          <a:prstGeom prst="rect">
            <a:avLst/>
          </a:prstGeom>
        </p:spPr>
      </p:pic>
    </p:spTree>
    <p:extLst>
      <p:ext uri="{BB962C8B-B14F-4D97-AF65-F5344CB8AC3E}">
        <p14:creationId xmlns:p14="http://schemas.microsoft.com/office/powerpoint/2010/main" val="12243234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F47-2CAB-48A6-B184-238D875DC19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4A676B-CE41-4594-BFD6-6AB290A1DF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091" r="18027"/>
          <a:stretch/>
        </p:blipFill>
        <p:spPr>
          <a:xfrm>
            <a:off x="2865851" y="1716856"/>
            <a:ext cx="6460297" cy="3424288"/>
          </a:xfrm>
          <a:prstGeom prst="rect">
            <a:avLst/>
          </a:prstGeom>
        </p:spPr>
      </p:pic>
    </p:spTree>
    <p:extLst>
      <p:ext uri="{BB962C8B-B14F-4D97-AF65-F5344CB8AC3E}">
        <p14:creationId xmlns:p14="http://schemas.microsoft.com/office/powerpoint/2010/main" val="359898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4BA8A-2903-4B1C-A276-DF01FF27F831}"/>
              </a:ext>
            </a:extLst>
          </p:cNvPr>
          <p:cNvSpPr>
            <a:spLocks noGrp="1"/>
          </p:cNvSpPr>
          <p:nvPr>
            <p:ph type="title"/>
          </p:nvPr>
        </p:nvSpPr>
        <p:spPr/>
        <p:txBody>
          <a:bodyPr/>
          <a:lstStyle/>
          <a:p>
            <a:r>
              <a:rPr lang="en-IN" dirty="0"/>
              <a:t>Wireless Coding</a:t>
            </a:r>
          </a:p>
        </p:txBody>
      </p:sp>
      <p:pic>
        <p:nvPicPr>
          <p:cNvPr id="5" name="Content Placeholder 4">
            <a:extLst>
              <a:ext uri="{FF2B5EF4-FFF2-40B4-BE49-F238E27FC236}">
                <a16:creationId xmlns:a16="http://schemas.microsoft.com/office/drawing/2014/main" id="{FC593436-EB0B-419C-BABA-26634D660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876" y="2118202"/>
            <a:ext cx="9266723" cy="3650296"/>
          </a:xfrm>
        </p:spPr>
      </p:pic>
    </p:spTree>
    <p:extLst>
      <p:ext uri="{BB962C8B-B14F-4D97-AF65-F5344CB8AC3E}">
        <p14:creationId xmlns:p14="http://schemas.microsoft.com/office/powerpoint/2010/main" val="2548718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580F-35BB-401F-94D9-ED33C71538E4}"/>
              </a:ext>
            </a:extLst>
          </p:cNvPr>
          <p:cNvSpPr>
            <a:spLocks noGrp="1"/>
          </p:cNvSpPr>
          <p:nvPr>
            <p:ph type="title"/>
          </p:nvPr>
        </p:nvSpPr>
        <p:spPr>
          <a:xfrm>
            <a:off x="-217422" y="152813"/>
            <a:ext cx="10353761" cy="1326321"/>
          </a:xfrm>
        </p:spPr>
        <p:txBody>
          <a:bodyPr/>
          <a:lstStyle/>
          <a:p>
            <a:r>
              <a:rPr lang="en-IN" dirty="0"/>
              <a:t>Coding For </a:t>
            </a:r>
            <a:r>
              <a:rPr lang="en-IN" dirty="0" err="1"/>
              <a:t>dIstributed</a:t>
            </a:r>
            <a:r>
              <a:rPr lang="en-IN" dirty="0"/>
              <a:t> Storage</a:t>
            </a:r>
          </a:p>
        </p:txBody>
      </p:sp>
      <p:pic>
        <p:nvPicPr>
          <p:cNvPr id="5" name="Content Placeholder 4">
            <a:extLst>
              <a:ext uri="{FF2B5EF4-FFF2-40B4-BE49-F238E27FC236}">
                <a16:creationId xmlns:a16="http://schemas.microsoft.com/office/drawing/2014/main" id="{944791AC-3AFB-44EF-9E7F-D94C19563A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6303" y="1479134"/>
            <a:ext cx="5499394" cy="4351338"/>
          </a:xfrm>
        </p:spPr>
      </p:pic>
    </p:spTree>
    <p:extLst>
      <p:ext uri="{BB962C8B-B14F-4D97-AF65-F5344CB8AC3E}">
        <p14:creationId xmlns:p14="http://schemas.microsoft.com/office/powerpoint/2010/main" val="2220527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7580F-35BB-401F-94D9-ED33C71538E4}"/>
              </a:ext>
            </a:extLst>
          </p:cNvPr>
          <p:cNvSpPr>
            <a:spLocks noGrp="1"/>
          </p:cNvSpPr>
          <p:nvPr>
            <p:ph type="title"/>
          </p:nvPr>
        </p:nvSpPr>
        <p:spPr>
          <a:xfrm>
            <a:off x="-528506" y="403639"/>
            <a:ext cx="10353761" cy="1326321"/>
          </a:xfrm>
        </p:spPr>
        <p:txBody>
          <a:bodyPr/>
          <a:lstStyle/>
          <a:p>
            <a:r>
              <a:rPr lang="en-IN" dirty="0"/>
              <a:t>Coding For Distributed Storage</a:t>
            </a:r>
          </a:p>
        </p:txBody>
      </p:sp>
      <p:pic>
        <p:nvPicPr>
          <p:cNvPr id="7" name="Content Placeholder 6">
            <a:extLst>
              <a:ext uri="{FF2B5EF4-FFF2-40B4-BE49-F238E27FC236}">
                <a16:creationId xmlns:a16="http://schemas.microsoft.com/office/drawing/2014/main" id="{0C3726AD-3569-4023-B516-7EE9DDA96B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5851" y="2095500"/>
            <a:ext cx="4670772" cy="3695700"/>
          </a:xfrm>
        </p:spPr>
      </p:pic>
    </p:spTree>
    <p:extLst>
      <p:ext uri="{BB962C8B-B14F-4D97-AF65-F5344CB8AC3E}">
        <p14:creationId xmlns:p14="http://schemas.microsoft.com/office/powerpoint/2010/main" val="2533279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65C4-EC8A-4130-AD0C-DF33EF0F1B7E}"/>
              </a:ext>
            </a:extLst>
          </p:cNvPr>
          <p:cNvSpPr>
            <a:spLocks noGrp="1"/>
          </p:cNvSpPr>
          <p:nvPr>
            <p:ph type="title"/>
          </p:nvPr>
        </p:nvSpPr>
        <p:spPr>
          <a:xfrm>
            <a:off x="-641628" y="166540"/>
            <a:ext cx="10353761" cy="1326321"/>
          </a:xfrm>
        </p:spPr>
        <p:txBody>
          <a:bodyPr/>
          <a:lstStyle/>
          <a:p>
            <a:r>
              <a:rPr lang="en-IN" dirty="0"/>
              <a:t>Coding For Distributed Storage</a:t>
            </a:r>
          </a:p>
        </p:txBody>
      </p:sp>
      <p:pic>
        <p:nvPicPr>
          <p:cNvPr id="5" name="Content Placeholder 4">
            <a:extLst>
              <a:ext uri="{FF2B5EF4-FFF2-40B4-BE49-F238E27FC236}">
                <a16:creationId xmlns:a16="http://schemas.microsoft.com/office/drawing/2014/main" id="{2EF648F8-DCA0-4BF2-9783-B570FF2D3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4910" y="2095500"/>
            <a:ext cx="5592654" cy="3695700"/>
          </a:xfrm>
        </p:spPr>
      </p:pic>
    </p:spTree>
    <p:extLst>
      <p:ext uri="{BB962C8B-B14F-4D97-AF65-F5344CB8AC3E}">
        <p14:creationId xmlns:p14="http://schemas.microsoft.com/office/powerpoint/2010/main" val="3238479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11307-34AE-4518-8D26-30762A1A9749}"/>
              </a:ext>
            </a:extLst>
          </p:cNvPr>
          <p:cNvSpPr>
            <a:spLocks noGrp="1"/>
          </p:cNvSpPr>
          <p:nvPr>
            <p:ph type="title"/>
          </p:nvPr>
        </p:nvSpPr>
        <p:spPr/>
        <p:txBody>
          <a:bodyPr/>
          <a:lstStyle/>
          <a:p>
            <a:r>
              <a:rPr lang="en-IN" dirty="0"/>
              <a:t>Areas Of Work in Network coding</a:t>
            </a:r>
          </a:p>
        </p:txBody>
      </p:sp>
      <p:sp>
        <p:nvSpPr>
          <p:cNvPr id="3" name="Content Placeholder 2">
            <a:extLst>
              <a:ext uri="{FF2B5EF4-FFF2-40B4-BE49-F238E27FC236}">
                <a16:creationId xmlns:a16="http://schemas.microsoft.com/office/drawing/2014/main" id="{D1F60283-FE2C-4A7F-889A-D928D9057D37}"/>
              </a:ext>
            </a:extLst>
          </p:cNvPr>
          <p:cNvSpPr>
            <a:spLocks noGrp="1"/>
          </p:cNvSpPr>
          <p:nvPr>
            <p:ph idx="1"/>
          </p:nvPr>
        </p:nvSpPr>
        <p:spPr/>
        <p:txBody>
          <a:bodyPr>
            <a:normAutofit/>
          </a:bodyPr>
          <a:lstStyle/>
          <a:p>
            <a:pPr lvl="1"/>
            <a:r>
              <a:rPr lang="en-US" sz="2800" dirty="0"/>
              <a:t>No work exists that shows how to set up paths that best create coding opportunities </a:t>
            </a:r>
          </a:p>
          <a:p>
            <a:pPr lvl="1"/>
            <a:r>
              <a:rPr lang="en-US" sz="2800" dirty="0"/>
              <a:t> Previous work just shows optimization results</a:t>
            </a:r>
          </a:p>
          <a:p>
            <a:pPr lvl="1"/>
            <a:r>
              <a:rPr lang="en-US" sz="2800" dirty="0"/>
              <a:t>Once we have such distributed protocols, how do different link/node costs affect network setup decisions?</a:t>
            </a:r>
          </a:p>
        </p:txBody>
      </p:sp>
    </p:spTree>
    <p:extLst>
      <p:ext uri="{BB962C8B-B14F-4D97-AF65-F5344CB8AC3E}">
        <p14:creationId xmlns:p14="http://schemas.microsoft.com/office/powerpoint/2010/main" val="720108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2ED7-7086-498B-9FEF-5CE98A593B4B}"/>
              </a:ext>
            </a:extLst>
          </p:cNvPr>
          <p:cNvSpPr>
            <a:spLocks noGrp="1"/>
          </p:cNvSpPr>
          <p:nvPr>
            <p:ph type="title"/>
          </p:nvPr>
        </p:nvSpPr>
        <p:spPr>
          <a:xfrm>
            <a:off x="-368250" y="403639"/>
            <a:ext cx="10353761" cy="1326321"/>
          </a:xfrm>
        </p:spPr>
        <p:txBody>
          <a:bodyPr/>
          <a:lstStyle/>
          <a:p>
            <a:r>
              <a:rPr lang="en-IN" dirty="0"/>
              <a:t>Network Coding In security</a:t>
            </a:r>
          </a:p>
        </p:txBody>
      </p:sp>
      <p:sp>
        <p:nvSpPr>
          <p:cNvPr id="3" name="Content Placeholder 2">
            <a:extLst>
              <a:ext uri="{FF2B5EF4-FFF2-40B4-BE49-F238E27FC236}">
                <a16:creationId xmlns:a16="http://schemas.microsoft.com/office/drawing/2014/main" id="{07954105-A39E-43B1-95C4-F34CD7E613FE}"/>
              </a:ext>
            </a:extLst>
          </p:cNvPr>
          <p:cNvSpPr>
            <a:spLocks noGrp="1"/>
          </p:cNvSpPr>
          <p:nvPr>
            <p:ph idx="1"/>
          </p:nvPr>
        </p:nvSpPr>
        <p:spPr/>
        <p:txBody>
          <a:bodyPr/>
          <a:lstStyle/>
          <a:p>
            <a:r>
              <a:rPr lang="en-US" dirty="0"/>
              <a:t>Network coding has been shown to improve security against many types of attacks including: eavesdropping, modifying data, and jamming attack.</a:t>
            </a:r>
          </a:p>
          <a:p>
            <a:r>
              <a:rPr lang="en-US" dirty="0"/>
              <a:t>Data does not exist on one node but rather is distributed, overhearing data packets will not result in getting the information except by getting all the required blocks which makes it harder for the eavesdropper</a:t>
            </a:r>
          </a:p>
          <a:p>
            <a:r>
              <a:rPr lang="en-US" dirty="0"/>
              <a:t>Due to data distribution we can know any piece that was changed, which prevents against modification attacks.</a:t>
            </a:r>
          </a:p>
          <a:p>
            <a:endParaRPr lang="en-IN" dirty="0"/>
          </a:p>
        </p:txBody>
      </p:sp>
    </p:spTree>
    <p:extLst>
      <p:ext uri="{BB962C8B-B14F-4D97-AF65-F5344CB8AC3E}">
        <p14:creationId xmlns:p14="http://schemas.microsoft.com/office/powerpoint/2010/main" val="20525557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4B34-155F-4813-9F32-4DD71C05F5EF}"/>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DB3DE94-C870-40D9-A61F-E9F954D1BCA1}"/>
              </a:ext>
            </a:extLst>
          </p:cNvPr>
          <p:cNvSpPr>
            <a:spLocks noGrp="1"/>
          </p:cNvSpPr>
          <p:nvPr>
            <p:ph idx="1"/>
          </p:nvPr>
        </p:nvSpPr>
        <p:spPr/>
        <p:txBody>
          <a:bodyPr/>
          <a:lstStyle/>
          <a:p>
            <a:r>
              <a:rPr lang="en-IN" dirty="0"/>
              <a:t>Network Coding is a new and promising area which is based on computer and communication network problems.</a:t>
            </a:r>
          </a:p>
          <a:p>
            <a:r>
              <a:rPr lang="en-IN" dirty="0"/>
              <a:t>Recent work on network coding portrays a new aspect on multicast in a network.</a:t>
            </a:r>
          </a:p>
          <a:p>
            <a:r>
              <a:rPr lang="en-IN" dirty="0"/>
              <a:t>Using network coding could help improve performance of a networks by exploiting current infrastructure.</a:t>
            </a:r>
          </a:p>
          <a:p>
            <a:r>
              <a:rPr lang="en-IN" dirty="0"/>
              <a:t>Compared to traditional routing, Network Coding offers more benefits with respect to resource, efficiency and robustness.</a:t>
            </a:r>
          </a:p>
        </p:txBody>
      </p:sp>
    </p:spTree>
    <p:extLst>
      <p:ext uri="{BB962C8B-B14F-4D97-AF65-F5344CB8AC3E}">
        <p14:creationId xmlns:p14="http://schemas.microsoft.com/office/powerpoint/2010/main" val="2269940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EB51-3860-4420-ABBE-F4FD48542F85}"/>
              </a:ext>
            </a:extLst>
          </p:cNvPr>
          <p:cNvSpPr>
            <a:spLocks noGrp="1"/>
          </p:cNvSpPr>
          <p:nvPr>
            <p:ph type="title"/>
          </p:nvPr>
        </p:nvSpPr>
        <p:spPr>
          <a:xfrm>
            <a:off x="919119" y="2765839"/>
            <a:ext cx="10353761" cy="1326321"/>
          </a:xfrm>
        </p:spPr>
        <p:txBody>
          <a:bodyPr/>
          <a:lstStyle/>
          <a:p>
            <a:r>
              <a:rPr lang="en-IN" dirty="0"/>
              <a:t>Thank You</a:t>
            </a:r>
          </a:p>
        </p:txBody>
      </p:sp>
    </p:spTree>
    <p:extLst>
      <p:ext uri="{BB962C8B-B14F-4D97-AF65-F5344CB8AC3E}">
        <p14:creationId xmlns:p14="http://schemas.microsoft.com/office/powerpoint/2010/main" val="132273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02D762-458C-47D4-91B9-5EAD5EDF3C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1179" y="2095500"/>
            <a:ext cx="8860117" cy="3695700"/>
          </a:xfrm>
        </p:spPr>
      </p:pic>
    </p:spTree>
    <p:extLst>
      <p:ext uri="{BB962C8B-B14F-4D97-AF65-F5344CB8AC3E}">
        <p14:creationId xmlns:p14="http://schemas.microsoft.com/office/powerpoint/2010/main" val="287613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67B3-E4BA-40F3-902B-B30D780F5668}"/>
              </a:ext>
            </a:extLst>
          </p:cNvPr>
          <p:cNvSpPr>
            <a:spLocks noGrp="1"/>
          </p:cNvSpPr>
          <p:nvPr>
            <p:ph type="title"/>
          </p:nvPr>
        </p:nvSpPr>
        <p:spPr/>
        <p:txBody>
          <a:bodyPr/>
          <a:lstStyle/>
          <a:p>
            <a:r>
              <a:rPr lang="en-IN" dirty="0"/>
              <a:t>Reverse Carpooling</a:t>
            </a:r>
          </a:p>
        </p:txBody>
      </p:sp>
      <p:pic>
        <p:nvPicPr>
          <p:cNvPr id="5" name="Content Placeholder 4">
            <a:extLst>
              <a:ext uri="{FF2B5EF4-FFF2-40B4-BE49-F238E27FC236}">
                <a16:creationId xmlns:a16="http://schemas.microsoft.com/office/drawing/2014/main" id="{37E15A23-BD2B-4485-BDB7-BBCECCAC66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6026" y="1908408"/>
            <a:ext cx="8161727" cy="4016088"/>
          </a:xfrm>
        </p:spPr>
      </p:pic>
    </p:spTree>
    <p:extLst>
      <p:ext uri="{BB962C8B-B14F-4D97-AF65-F5344CB8AC3E}">
        <p14:creationId xmlns:p14="http://schemas.microsoft.com/office/powerpoint/2010/main" val="1003079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B3512D-3369-4E50-A8F9-3A9AF64A029B}"/>
              </a:ext>
            </a:extLst>
          </p:cNvPr>
          <p:cNvSpPr>
            <a:spLocks noGrp="1"/>
          </p:cNvSpPr>
          <p:nvPr>
            <p:ph idx="1"/>
          </p:nvPr>
        </p:nvSpPr>
        <p:spPr/>
        <p:txBody>
          <a:bodyPr>
            <a:normAutofit fontScale="92500"/>
          </a:bodyPr>
          <a:lstStyle/>
          <a:p>
            <a:r>
              <a:rPr lang="en-US" sz="2800" dirty="0"/>
              <a:t> Combine incoming packets into one or many outgoing packets.</a:t>
            </a:r>
          </a:p>
          <a:p>
            <a:r>
              <a:rPr lang="en-US" sz="2800" dirty="0"/>
              <a:t>Goal</a:t>
            </a:r>
          </a:p>
          <a:p>
            <a:pPr lvl="1"/>
            <a:r>
              <a:rPr lang="en-US" sz="2800" dirty="0"/>
              <a:t>Increase throughput</a:t>
            </a:r>
          </a:p>
          <a:p>
            <a:pPr lvl="1"/>
            <a:r>
              <a:rPr lang="en-US" sz="2800" dirty="0"/>
              <a:t>Decrease Energy Consumption</a:t>
            </a:r>
          </a:p>
          <a:p>
            <a:pPr lvl="1"/>
            <a:r>
              <a:rPr lang="en-US" sz="2800" dirty="0"/>
              <a:t>Decrease Delay/</a:t>
            </a:r>
            <a:r>
              <a:rPr lang="en-US" sz="2800"/>
              <a:t>Wait Time</a:t>
            </a:r>
            <a:endParaRPr lang="en-US" sz="2800" dirty="0"/>
          </a:p>
          <a:p>
            <a:pPr lvl="1"/>
            <a:r>
              <a:rPr lang="en-US" sz="2800" dirty="0"/>
              <a:t>Increase Reliability </a:t>
            </a:r>
            <a:endParaRPr lang="en-IN" sz="2800" dirty="0"/>
          </a:p>
        </p:txBody>
      </p:sp>
    </p:spTree>
    <p:extLst>
      <p:ext uri="{BB962C8B-B14F-4D97-AF65-F5344CB8AC3E}">
        <p14:creationId xmlns:p14="http://schemas.microsoft.com/office/powerpoint/2010/main" val="35772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C4D3-26AA-422E-8EA4-04419930147B}"/>
              </a:ext>
            </a:extLst>
          </p:cNvPr>
          <p:cNvSpPr>
            <a:spLocks noGrp="1"/>
          </p:cNvSpPr>
          <p:nvPr>
            <p:ph type="title"/>
          </p:nvPr>
        </p:nvSpPr>
        <p:spPr/>
        <p:txBody>
          <a:bodyPr/>
          <a:lstStyle/>
          <a:p>
            <a:r>
              <a:rPr lang="en-IN" dirty="0"/>
              <a:t>Increased Throughput</a:t>
            </a:r>
          </a:p>
        </p:txBody>
      </p:sp>
      <p:sp>
        <p:nvSpPr>
          <p:cNvPr id="3" name="Content Placeholder 2">
            <a:extLst>
              <a:ext uri="{FF2B5EF4-FFF2-40B4-BE49-F238E27FC236}">
                <a16:creationId xmlns:a16="http://schemas.microsoft.com/office/drawing/2014/main" id="{EF19F258-0401-4FDA-A777-A47E6230C235}"/>
              </a:ext>
            </a:extLst>
          </p:cNvPr>
          <p:cNvSpPr>
            <a:spLocks noGrp="1"/>
          </p:cNvSpPr>
          <p:nvPr>
            <p:ph idx="1"/>
          </p:nvPr>
        </p:nvSpPr>
        <p:spPr/>
        <p:txBody>
          <a:bodyPr>
            <a:normAutofit/>
          </a:bodyPr>
          <a:lstStyle/>
          <a:p>
            <a:r>
              <a:rPr lang="en-IN" sz="2400" dirty="0"/>
              <a:t>Increase Information Content Of Transfers And Packets.</a:t>
            </a:r>
          </a:p>
          <a:p>
            <a:r>
              <a:rPr lang="en-IN" sz="2400" dirty="0"/>
              <a:t>Decreases Number Of Transfers To Transfers to Carry Data to Multiple or Single Nodes.</a:t>
            </a:r>
          </a:p>
          <a:p>
            <a:r>
              <a:rPr lang="en-IN" sz="2400" dirty="0"/>
              <a:t>This Makes Bandwidth available for other nodes to use</a:t>
            </a:r>
          </a:p>
          <a:p>
            <a:r>
              <a:rPr lang="en-IN" sz="2400" dirty="0"/>
              <a:t>Delay is reduced drastically.</a:t>
            </a:r>
          </a:p>
        </p:txBody>
      </p:sp>
    </p:spTree>
    <p:extLst>
      <p:ext uri="{BB962C8B-B14F-4D97-AF65-F5344CB8AC3E}">
        <p14:creationId xmlns:p14="http://schemas.microsoft.com/office/powerpoint/2010/main" val="1268641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9CE4-7286-437E-93F1-1D06B67830EC}"/>
              </a:ext>
            </a:extLst>
          </p:cNvPr>
          <p:cNvSpPr>
            <a:spLocks noGrp="1"/>
          </p:cNvSpPr>
          <p:nvPr>
            <p:ph type="title"/>
          </p:nvPr>
        </p:nvSpPr>
        <p:spPr/>
        <p:txBody>
          <a:bodyPr/>
          <a:lstStyle/>
          <a:p>
            <a:r>
              <a:rPr lang="en-IN" dirty="0"/>
              <a:t>Flexibility</a:t>
            </a:r>
          </a:p>
        </p:txBody>
      </p:sp>
      <p:sp>
        <p:nvSpPr>
          <p:cNvPr id="3" name="Content Placeholder 2">
            <a:extLst>
              <a:ext uri="{FF2B5EF4-FFF2-40B4-BE49-F238E27FC236}">
                <a16:creationId xmlns:a16="http://schemas.microsoft.com/office/drawing/2014/main" id="{BF43F348-DD46-4255-8701-C5C283253077}"/>
              </a:ext>
            </a:extLst>
          </p:cNvPr>
          <p:cNvSpPr>
            <a:spLocks noGrp="1"/>
          </p:cNvSpPr>
          <p:nvPr>
            <p:ph idx="1"/>
          </p:nvPr>
        </p:nvSpPr>
        <p:spPr/>
        <p:txBody>
          <a:bodyPr>
            <a:normAutofit/>
          </a:bodyPr>
          <a:lstStyle/>
          <a:p>
            <a:r>
              <a:rPr lang="en-US" sz="2400" dirty="0"/>
              <a:t> All packets become equally important as information gets disseminated.</a:t>
            </a:r>
          </a:p>
          <a:p>
            <a:r>
              <a:rPr lang="en-US" sz="2400" dirty="0"/>
              <a:t>Information can be retrieved by collecting enough number of packets regardless of which packets.</a:t>
            </a:r>
            <a:endParaRPr lang="en-IN" sz="2400" dirty="0"/>
          </a:p>
        </p:txBody>
      </p:sp>
    </p:spTree>
    <p:extLst>
      <p:ext uri="{BB962C8B-B14F-4D97-AF65-F5344CB8AC3E}">
        <p14:creationId xmlns:p14="http://schemas.microsoft.com/office/powerpoint/2010/main" val="37517730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1750</TotalTime>
  <Words>1093</Words>
  <Application>Microsoft Office PowerPoint</Application>
  <PresentationFormat>Widescreen</PresentationFormat>
  <Paragraphs>102</Paragraphs>
  <Slides>46</Slides>
  <Notes>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Bookman Old Style</vt:lpstr>
      <vt:lpstr>Calibri</vt:lpstr>
      <vt:lpstr>Rockwell</vt:lpstr>
      <vt:lpstr>Wingdings</vt:lpstr>
      <vt:lpstr>Damask</vt:lpstr>
      <vt:lpstr>Network Coding</vt:lpstr>
      <vt:lpstr>What is Network Coding?</vt:lpstr>
      <vt:lpstr>PowerPoint Presentation</vt:lpstr>
      <vt:lpstr>Wireless Coding</vt:lpstr>
      <vt:lpstr>PowerPoint Presentation</vt:lpstr>
      <vt:lpstr>Reverse Carpooling</vt:lpstr>
      <vt:lpstr>PowerPoint Presentation</vt:lpstr>
      <vt:lpstr>Increased Throughput</vt:lpstr>
      <vt:lpstr>Flexibility</vt:lpstr>
      <vt:lpstr>PowerPoint Presentation</vt:lpstr>
      <vt:lpstr>Disadvantages</vt:lpstr>
      <vt:lpstr>PowerPoint Presentation</vt:lpstr>
      <vt:lpstr>Challenges</vt:lpstr>
      <vt:lpstr>PowerPoint Presentation</vt:lpstr>
      <vt:lpstr>Random Linear Network Coding</vt:lpstr>
      <vt:lpstr>PowerPoint Presentation</vt:lpstr>
      <vt:lpstr>Heterogenous Wireless Networks</vt:lpstr>
      <vt:lpstr>Cooperative Data Exchange</vt:lpstr>
      <vt:lpstr>Index Coding</vt:lpstr>
      <vt:lpstr>PowerPoint Presentation</vt:lpstr>
      <vt:lpstr>PowerPoint Presentation</vt:lpstr>
      <vt:lpstr>PowerPoint Presentation</vt:lpstr>
      <vt:lpstr>PowerPoint Presentation</vt:lpstr>
      <vt:lpstr>Multicast Communication</vt:lpstr>
      <vt:lpstr>Cuts</vt:lpstr>
      <vt:lpstr>Menger’s Theorem</vt:lpstr>
      <vt:lpstr>Cyclic Networks</vt:lpstr>
      <vt:lpstr>PowerPoint Presentation</vt:lpstr>
      <vt:lpstr>PowerPoint Presentation</vt:lpstr>
      <vt:lpstr>PowerPoint Presentation</vt:lpstr>
      <vt:lpstr>Applications!</vt:lpstr>
      <vt:lpstr>P2P Networks</vt:lpstr>
      <vt:lpstr>P2P Networks</vt:lpstr>
      <vt:lpstr>PowerPoint Presentation</vt:lpstr>
      <vt:lpstr>COPE: Packet-level Network Coding</vt:lpstr>
      <vt:lpstr>Analog Network Coding</vt:lpstr>
      <vt:lpstr>PowerPoint Presentation</vt:lpstr>
      <vt:lpstr>PowerPoint Presentation</vt:lpstr>
      <vt:lpstr>PowerPoint Presentation</vt:lpstr>
      <vt:lpstr>Coding For dIstributed Storage</vt:lpstr>
      <vt:lpstr>Coding For Distributed Storage</vt:lpstr>
      <vt:lpstr>Coding For Distributed Storage</vt:lpstr>
      <vt:lpstr>Areas Of Work in Network coding</vt:lpstr>
      <vt:lpstr>Network Coding In security</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Coding</dc:title>
  <dc:creator>Nathan D'Penha</dc:creator>
  <cp:lastModifiedBy>Nathan D'Penha</cp:lastModifiedBy>
  <cp:revision>44</cp:revision>
  <dcterms:created xsi:type="dcterms:W3CDTF">2018-04-16T04:57:08Z</dcterms:created>
  <dcterms:modified xsi:type="dcterms:W3CDTF">2018-06-16T13:17:12Z</dcterms:modified>
</cp:coreProperties>
</file>